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0" r:id="rId3"/>
    <p:sldId id="261" r:id="rId4"/>
    <p:sldId id="262" r:id="rId5"/>
    <p:sldId id="257" r:id="rId6"/>
    <p:sldId id="259" r:id="rId7"/>
    <p:sldId id="263" r:id="rId8"/>
    <p:sldId id="265" r:id="rId9"/>
    <p:sldId id="273" r:id="rId10"/>
    <p:sldId id="274" r:id="rId11"/>
    <p:sldId id="266" r:id="rId12"/>
    <p:sldId id="267" r:id="rId13"/>
    <p:sldId id="268" r:id="rId14"/>
    <p:sldId id="276" r:id="rId15"/>
    <p:sldId id="277" r:id="rId16"/>
    <p:sldId id="270" r:id="rId17"/>
    <p:sldId id="271" r:id="rId18"/>
    <p:sldId id="275" r:id="rId19"/>
    <p:sldId id="272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02DA056-81C4-354F-9DEC-B1CC65C94828}">
          <p14:sldIdLst>
            <p14:sldId id="256"/>
            <p14:sldId id="260"/>
            <p14:sldId id="261"/>
            <p14:sldId id="262"/>
            <p14:sldId id="257"/>
            <p14:sldId id="259"/>
            <p14:sldId id="263"/>
            <p14:sldId id="265"/>
          </p14:sldIdLst>
        </p14:section>
        <p14:section name="DNL and Lipid Oxidation" id="{5115580B-01CF-4B45-A9CD-4452B396E9B9}">
          <p14:sldIdLst>
            <p14:sldId id="273"/>
            <p14:sldId id="274"/>
          </p14:sldIdLst>
        </p14:section>
        <p14:section name="Lipid Oxidation" id="{004B704E-ACC1-5748-917E-27E439C6AF35}">
          <p14:sldIdLst>
            <p14:sldId id="266"/>
            <p14:sldId id="267"/>
            <p14:sldId id="268"/>
            <p14:sldId id="276"/>
            <p14:sldId id="277"/>
            <p14:sldId id="270"/>
            <p14:sldId id="271"/>
            <p14:sldId id="275"/>
            <p14:sldId id="272"/>
          </p14:sldIdLst>
        </p14:section>
        <p14:section name="Zelwegger Syndrome" id="{55006F03-B651-F847-BCF0-18C4358990AC}">
          <p14:sldIdLst/>
        </p14:section>
        <p14:section name="Untitled Section" id="{7A001BAA-130E-8D43-89A7-704F281E6A96}">
          <p14:sldIdLst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9012"/>
  </p:normalViewPr>
  <p:slideViewPr>
    <p:cSldViewPr snapToGrid="0" snapToObjects="1">
      <p:cViewPr varScale="1">
        <p:scale>
          <a:sx n="87" d="100"/>
          <a:sy n="87" d="100"/>
        </p:scale>
        <p:origin x="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jpeg>
</file>

<file path=ppt/media/image11.tiff>
</file>

<file path=ppt/media/image2.tiff>
</file>

<file path=ppt/media/image3.tiff>
</file>

<file path=ppt/media/image4.jp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AD98E-9AA4-6F41-8BAB-24E49452E275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95CD25-1345-B246-8E9E-B99AB3474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95CD25-1345-B246-8E9E-B99AB34742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80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3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\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78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1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Lysine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39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38 per glucose </a:t>
            </a:r>
          </a:p>
          <a:p>
            <a:r>
              <a:rPr lang="en-US" dirty="0" smtClean="0"/>
              <a:t>The 2 is from the activation</a:t>
            </a:r>
            <a:r>
              <a:rPr lang="en-US" baseline="0" dirty="0" smtClean="0"/>
              <a:t> to Acyl-CoA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4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BB097-F613-C94D-9789-966E1579121D}" type="datetimeFigureOut">
              <a:rPr lang="en-US" smtClean="0"/>
              <a:t>11/26/17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Lipid Catabolism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068" y="274638"/>
            <a:ext cx="10046435" cy="1143000"/>
          </a:xfrm>
        </p:spPr>
        <p:txBody>
          <a:bodyPr>
            <a:noAutofit/>
          </a:bodyPr>
          <a:lstStyle/>
          <a:p>
            <a:r>
              <a:rPr lang="en-US" dirty="0" smtClean="0"/>
              <a:t>Dual Macronutrient Economy Hypothesis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981200" y="1535113"/>
            <a:ext cx="8120358" cy="639762"/>
          </a:xfrm>
        </p:spPr>
        <p:txBody>
          <a:bodyPr>
            <a:normAutofit/>
          </a:bodyPr>
          <a:lstStyle/>
          <a:p>
            <a:r>
              <a:rPr lang="en-US" smtClean="0"/>
              <a:t>Under Conditions of High </a:t>
            </a:r>
            <a:r>
              <a:rPr lang="en-US" dirty="0" smtClean="0"/>
              <a:t>Carbohydrates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981200" y="2174875"/>
            <a:ext cx="8120358" cy="3951288"/>
          </a:xfrm>
        </p:spPr>
        <p:txBody>
          <a:bodyPr/>
          <a:lstStyle/>
          <a:p>
            <a:r>
              <a:rPr lang="en-US" dirty="0" smtClean="0"/>
              <a:t>Preferentially Use Carbohydrates as Fuel</a:t>
            </a:r>
          </a:p>
          <a:p>
            <a:r>
              <a:rPr lang="en-US" dirty="0" smtClean="0"/>
              <a:t>Spares </a:t>
            </a:r>
            <a:r>
              <a:rPr lang="en-US" dirty="0" smtClean="0"/>
              <a:t>Fat</a:t>
            </a:r>
          </a:p>
          <a:p>
            <a:pPr lvl="1"/>
            <a:r>
              <a:rPr lang="en-US" dirty="0" smtClean="0"/>
              <a:t>Prevents beta oxidation</a:t>
            </a:r>
          </a:p>
          <a:p>
            <a:pPr lvl="1"/>
            <a:r>
              <a:rPr lang="en-US" dirty="0" smtClean="0"/>
              <a:t>Prevents lipolysis</a:t>
            </a:r>
          </a:p>
          <a:p>
            <a:pPr lvl="1"/>
            <a:r>
              <a:rPr lang="en-US" dirty="0" smtClean="0"/>
              <a:t>Causes obesity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1416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-p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36716" y="-369515"/>
            <a:ext cx="1967452" cy="7808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Fatty Acid </a:t>
            </a:r>
            <a:r>
              <a:rPr lang="en-US" dirty="0" smtClean="0"/>
              <a:t>Activation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u="sng" dirty="0"/>
              <a:t>Initial reaction </a:t>
            </a:r>
            <a:r>
              <a:rPr lang="en-US" dirty="0"/>
              <a:t>converts fatty acid to fatty acid acyl-CoA (cytoplasm) (</a:t>
            </a:r>
            <a:r>
              <a:rPr lang="en-US" u="sng" dirty="0"/>
              <a:t>energy utilization </a:t>
            </a:r>
            <a:r>
              <a:rPr lang="en-US" dirty="0"/>
              <a:t>– 2 </a:t>
            </a:r>
            <a:r>
              <a:rPr lang="en-US" dirty="0" smtClean="0"/>
              <a:t>ATP equivalents)</a:t>
            </a:r>
            <a:endParaRPr lang="en-US" dirty="0"/>
          </a:p>
          <a:p>
            <a:endParaRPr lang="en-US" sz="3100" dirty="0"/>
          </a:p>
          <a:p>
            <a:endParaRPr lang="en-US" sz="3100" dirty="0"/>
          </a:p>
          <a:p>
            <a:endParaRPr lang="en-US" sz="3100" dirty="0"/>
          </a:p>
          <a:p>
            <a:endParaRPr lang="en-US" dirty="0"/>
          </a:p>
          <a:p>
            <a:r>
              <a:rPr lang="en-US" dirty="0"/>
              <a:t>Fatty acid acyl CoA is transported from the </a:t>
            </a:r>
            <a:r>
              <a:rPr lang="en-US" u="sng" dirty="0"/>
              <a:t>cytoplasm</a:t>
            </a:r>
            <a:r>
              <a:rPr lang="en-US" dirty="0"/>
              <a:t> to </a:t>
            </a:r>
            <a:r>
              <a:rPr lang="en-US" u="sng" dirty="0"/>
              <a:t>mitochondria</a:t>
            </a:r>
            <a:r>
              <a:rPr lang="en-US" dirty="0"/>
              <a:t> for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</a:t>
            </a:r>
          </a:p>
          <a:p>
            <a:r>
              <a:rPr lang="en-US" sz="3100" dirty="0" smtClean="0"/>
              <a:t>Same as initial reaction for triglyceride synthesis</a:t>
            </a:r>
            <a:endParaRPr lang="en-US" sz="3100" dirty="0"/>
          </a:p>
          <a:p>
            <a:pPr lvl="1"/>
            <a:endParaRPr lang="en-US" sz="3100" dirty="0"/>
          </a:p>
          <a:p>
            <a:pPr lvl="1"/>
            <a:endParaRPr lang="en-US" sz="3100" dirty="0"/>
          </a:p>
          <a:p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63617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Fatty Acid </a:t>
            </a:r>
            <a:r>
              <a:rPr lang="en-US" dirty="0" smtClean="0"/>
              <a:t>Transport into Mitochondria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30213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Carnitine transport system:</a:t>
            </a:r>
          </a:p>
          <a:p>
            <a:pPr lvl="1"/>
            <a:r>
              <a:rPr lang="en-US" dirty="0" smtClean="0"/>
              <a:t>Uses </a:t>
            </a:r>
            <a:r>
              <a:rPr lang="en-US" u="sng" dirty="0" smtClean="0"/>
              <a:t>carnitine</a:t>
            </a:r>
            <a:r>
              <a:rPr lang="en-US" dirty="0" smtClean="0"/>
              <a:t> as a carrier molecule </a:t>
            </a:r>
          </a:p>
          <a:p>
            <a:pPr lvl="1"/>
            <a:r>
              <a:rPr lang="en-US" dirty="0" smtClean="0"/>
              <a:t>Carnitine moves fatty acyl CoA from cytoplasm across mitochondrial membrane to </a:t>
            </a:r>
            <a:r>
              <a:rPr lang="en-US" u="sng" dirty="0" smtClean="0"/>
              <a:t>mitochondria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35" y="1690688"/>
            <a:ext cx="6492865" cy="433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6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carnitine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Lysine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Arginine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Asparagine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Glutamine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Carnitine deficiencies</a:t>
            </a:r>
          </a:p>
          <a:p>
            <a:pPr lvl="1"/>
            <a:r>
              <a:rPr lang="en-US" dirty="0" smtClean="0"/>
              <a:t>Genetically due to reduced transport into cells</a:t>
            </a:r>
          </a:p>
          <a:p>
            <a:pPr lvl="1"/>
            <a:r>
              <a:rPr lang="en-US" dirty="0" smtClean="0"/>
              <a:t>1:67,000 individuals</a:t>
            </a:r>
          </a:p>
          <a:p>
            <a:pPr lvl="1"/>
            <a:r>
              <a:rPr lang="en-US" dirty="0" smtClean="0"/>
              <a:t>Symptoms</a:t>
            </a:r>
          </a:p>
          <a:p>
            <a:pPr lvl="2"/>
            <a:r>
              <a:rPr lang="en-US" dirty="0" smtClean="0"/>
              <a:t>Cardiomyopathy</a:t>
            </a:r>
          </a:p>
          <a:p>
            <a:pPr lvl="2"/>
            <a:r>
              <a:rPr lang="en-US" dirty="0" err="1" smtClean="0"/>
              <a:t>Hypoketotic</a:t>
            </a:r>
            <a:r>
              <a:rPr lang="en-US" dirty="0" smtClean="0"/>
              <a:t> hypoglycemia</a:t>
            </a:r>
          </a:p>
          <a:p>
            <a:pPr lvl="2"/>
            <a:r>
              <a:rPr lang="en-US" dirty="0" smtClean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93101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Co-ordinate regulation of lipogenesis and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 by ACC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825625"/>
            <a:ext cx="6624484" cy="4351338"/>
          </a:xfrm>
        </p:spPr>
        <p:txBody>
          <a:bodyPr/>
          <a:lstStyle/>
          <a:p>
            <a:r>
              <a:rPr lang="en-US" dirty="0" smtClean="0"/>
              <a:t>The product of the ACC reaction inhibits CPTI</a:t>
            </a:r>
          </a:p>
          <a:p>
            <a:pPr lvl="1"/>
            <a:r>
              <a:rPr lang="en-US" dirty="0" smtClean="0"/>
              <a:t>This prevents lipid oxidation while fatty acids are being made</a:t>
            </a:r>
          </a:p>
          <a:p>
            <a:pPr lvl="1"/>
            <a:r>
              <a:rPr lang="en-US" dirty="0" smtClean="0"/>
              <a:t>Activated fatty acids (CoA-conjugated) are made into triglycerides</a:t>
            </a:r>
          </a:p>
          <a:p>
            <a:r>
              <a:rPr lang="en-US" dirty="0" smtClean="0"/>
              <a:t>Adrenaline and energy needs inhibit ACC</a:t>
            </a:r>
          </a:p>
          <a:p>
            <a:pPr lvl="1"/>
            <a:r>
              <a:rPr lang="en-US" dirty="0" smtClean="0"/>
              <a:t>This prevents </a:t>
            </a:r>
            <a:r>
              <a:rPr lang="en-US" dirty="0" err="1" smtClean="0"/>
              <a:t>Malonyl</a:t>
            </a:r>
            <a:r>
              <a:rPr lang="en-US" dirty="0" smtClean="0"/>
              <a:t>-CoA production</a:t>
            </a:r>
          </a:p>
          <a:p>
            <a:pPr lvl="1"/>
            <a:r>
              <a:rPr lang="en-US" dirty="0" smtClean="0"/>
              <a:t>Activated fatty acids are oxidized</a:t>
            </a:r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73" y="1941603"/>
            <a:ext cx="4096512" cy="4385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73" y="1825625"/>
            <a:ext cx="4096512" cy="4617256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8288594" y="4557252"/>
            <a:ext cx="766916" cy="82590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8288594" y="4557252"/>
            <a:ext cx="648929" cy="9291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321410" y="5351054"/>
            <a:ext cx="766916" cy="82590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10321410" y="5351054"/>
            <a:ext cx="648929" cy="9291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88594" y="3613510"/>
            <a:ext cx="1489587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Chronic Regulation of Fatty Acid Oxidation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97478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Peroxisome Proliferator Activating Receptor (</a:t>
            </a:r>
            <a:r>
              <a:rPr lang="en-US" dirty="0" err="1" smtClean="0"/>
              <a:t>PPAR</a:t>
            </a:r>
            <a:r>
              <a:rPr lang="en-US" dirty="0" err="1" smtClean="0"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/>
              <a:t> and </a:t>
            </a:r>
            <a:r>
              <a:rPr lang="en-US" dirty="0" err="1" smtClean="0"/>
              <a:t>PPAR</a:t>
            </a:r>
            <a:r>
              <a:rPr lang="en-US" dirty="0" err="1" smtClean="0">
                <a:latin typeface="Symbol" charset="2"/>
                <a:ea typeface="Symbol" charset="2"/>
                <a:cs typeface="Symbol" charset="2"/>
              </a:rPr>
              <a:t>d</a:t>
            </a:r>
            <a:r>
              <a:rPr lang="en-US" dirty="0" smtClean="0"/>
              <a:t>)</a:t>
            </a:r>
          </a:p>
          <a:p>
            <a:r>
              <a:rPr lang="en-US" dirty="0" smtClean="0"/>
              <a:t>Activated by several ligands (PUFAs, </a:t>
            </a:r>
            <a:r>
              <a:rPr lang="en-US" dirty="0" err="1" smtClean="0"/>
              <a:t>eiscosanoids</a:t>
            </a:r>
            <a:r>
              <a:rPr lang="en-US" dirty="0" smtClean="0"/>
              <a:t>, drugs)</a:t>
            </a:r>
          </a:p>
          <a:p>
            <a:r>
              <a:rPr lang="en-US" dirty="0" smtClean="0"/>
              <a:t>Also increased by exercise (muscle) and increased fat uptake (liver and muscle)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417" y="1656302"/>
            <a:ext cx="6520339" cy="45425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111614" y="5748053"/>
            <a:ext cx="1913282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5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849481" y="1831913"/>
            <a:ext cx="3994355" cy="4351338"/>
          </a:xfrm>
        </p:spPr>
        <p:txBody>
          <a:bodyPr/>
          <a:lstStyle/>
          <a:p>
            <a:r>
              <a:rPr lang="en-US" dirty="0" smtClean="0"/>
              <a:t>Starts at carboxyl end</a:t>
            </a:r>
          </a:p>
          <a:p>
            <a:r>
              <a:rPr lang="en-US" dirty="0" smtClean="0"/>
              <a:t>Each cycle</a:t>
            </a:r>
          </a:p>
          <a:p>
            <a:pPr lvl="1"/>
            <a:r>
              <a:rPr lang="en-US" dirty="0" smtClean="0"/>
              <a:t>Generates FADH2</a:t>
            </a:r>
          </a:p>
          <a:p>
            <a:pPr lvl="1"/>
            <a:r>
              <a:rPr lang="en-US" dirty="0" smtClean="0"/>
              <a:t>Generates NADH</a:t>
            </a:r>
          </a:p>
          <a:p>
            <a:pPr lvl="1"/>
            <a:r>
              <a:rPr lang="en-US" dirty="0" smtClean="0"/>
              <a:t>Generates Acetyl-CoA</a:t>
            </a:r>
          </a:p>
          <a:p>
            <a:r>
              <a:rPr lang="en-US" dirty="0" smtClean="0"/>
              <a:t>Last step has two Acetyl-CoA as products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855110" y="5825768"/>
            <a:ext cx="3991549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30" y="1287892"/>
            <a:ext cx="6806995" cy="543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5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Unsaturated Fatty Acids and Chain 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6277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In general PUFA/MUFA are oxidized faster</a:t>
            </a:r>
          </a:p>
          <a:p>
            <a:pPr lvl="1"/>
            <a:r>
              <a:rPr lang="en-US" dirty="0" smtClean="0"/>
              <a:t>Dehydrogenation step </a:t>
            </a:r>
            <a:r>
              <a:rPr lang="en-US" dirty="0" err="1" smtClean="0"/>
              <a:t>isnt</a:t>
            </a:r>
            <a:r>
              <a:rPr lang="en-US" dirty="0" smtClean="0"/>
              <a:t> needed</a:t>
            </a:r>
          </a:p>
          <a:p>
            <a:r>
              <a:rPr lang="en-US" dirty="0" smtClean="0"/>
              <a:t>Short/medium chain fatty acids are also oxidized faster </a:t>
            </a:r>
          </a:p>
          <a:p>
            <a:pPr lvl="1"/>
            <a:r>
              <a:rPr lang="en-US" dirty="0" smtClean="0"/>
              <a:t>Direct portal transport to liver</a:t>
            </a:r>
          </a:p>
          <a:p>
            <a:pPr lvl="1"/>
            <a:r>
              <a:rPr lang="en-US" dirty="0" smtClean="0"/>
              <a:t>SCFA/MCFA </a:t>
            </a:r>
            <a:r>
              <a:rPr lang="en-US" dirty="0" smtClean="0"/>
              <a:t>do not need carnitine transport</a:t>
            </a:r>
          </a:p>
          <a:p>
            <a:r>
              <a:rPr lang="en-US" dirty="0" smtClean="0"/>
              <a:t>Very long chain fatty </a:t>
            </a:r>
            <a:r>
              <a:rPr lang="en-US" dirty="0" smtClean="0"/>
              <a:t>acids oxidized </a:t>
            </a:r>
            <a:r>
              <a:rPr lang="en-US" dirty="0" smtClean="0"/>
              <a:t>in peroxisomes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7" t="57993" r="71467" b="1651"/>
          <a:stretch/>
        </p:blipFill>
        <p:spPr>
          <a:xfrm>
            <a:off x="7172242" y="1600200"/>
            <a:ext cx="3333919" cy="434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8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Energy Content From Fatty Acids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6962109" cy="36845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Length, subtract 2 and divide by two</a:t>
            </a:r>
          </a:p>
          <a:p>
            <a:r>
              <a:rPr lang="en-US" dirty="0" smtClean="0"/>
              <a:t>Each cycle (14 ATP)</a:t>
            </a:r>
          </a:p>
          <a:p>
            <a:pPr lvl="1"/>
            <a:r>
              <a:rPr lang="en-US" dirty="0" smtClean="0"/>
              <a:t>1 NADH (2.5 ATP)</a:t>
            </a:r>
          </a:p>
          <a:p>
            <a:pPr lvl="1"/>
            <a:r>
              <a:rPr lang="en-US" dirty="0" smtClean="0"/>
              <a:t>1 FADH (1.5 ATP)</a:t>
            </a:r>
          </a:p>
          <a:p>
            <a:pPr lvl="1"/>
            <a:r>
              <a:rPr lang="en-US" dirty="0" smtClean="0"/>
              <a:t>1 Acetyl-CoA (10 ATP)</a:t>
            </a:r>
          </a:p>
          <a:p>
            <a:r>
              <a:rPr lang="en-US" dirty="0" smtClean="0"/>
              <a:t>Add back Acetyl-CoA from last step (10 ATP)</a:t>
            </a:r>
          </a:p>
          <a:p>
            <a:r>
              <a:rPr lang="en-US" dirty="0" smtClean="0"/>
              <a:t>Remove 1.5 ATP per double bond</a:t>
            </a:r>
          </a:p>
          <a:p>
            <a:r>
              <a:rPr lang="en-US" dirty="0" smtClean="0"/>
              <a:t>Remove 2 ATP for activation by ACS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72948" y="1681163"/>
            <a:ext cx="5183188" cy="823912"/>
          </a:xfrm>
        </p:spPr>
        <p:txBody>
          <a:bodyPr/>
          <a:lstStyle/>
          <a:p>
            <a:r>
              <a:rPr lang="en-US" dirty="0" smtClean="0"/>
              <a:t>Example (C16:1)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72948" y="2505075"/>
            <a:ext cx="5183188" cy="3684588"/>
          </a:xfrm>
        </p:spPr>
        <p:txBody>
          <a:bodyPr/>
          <a:lstStyle/>
          <a:p>
            <a:r>
              <a:rPr lang="en-US" dirty="0" smtClean="0"/>
              <a:t>(16-2)/2 = 7</a:t>
            </a:r>
          </a:p>
          <a:p>
            <a:r>
              <a:rPr lang="en-US" dirty="0" smtClean="0"/>
              <a:t>14 x 7  leads to	98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1 leads to 		10</a:t>
            </a:r>
          </a:p>
          <a:p>
            <a:r>
              <a:rPr lang="en-US" dirty="0" smtClean="0"/>
              <a:t>1x1.5=1.5ATP	-1.5</a:t>
            </a:r>
            <a:endParaRPr lang="en-US" dirty="0"/>
          </a:p>
          <a:p>
            <a:r>
              <a:rPr lang="en-US" dirty="0" smtClean="0"/>
              <a:t>-2 ATP		-2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64542" y="6292282"/>
            <a:ext cx="1007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104.5</a:t>
            </a:r>
            <a:endParaRPr lang="en-US" sz="28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472948" y="6189663"/>
            <a:ext cx="35986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01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Peroxisomal</a:t>
            </a:r>
            <a:r>
              <a:rPr lang="en-US" dirty="0" smtClean="0"/>
              <a:t> Beta Oxidation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02161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Very long chain fatty acids (&gt;22 C) are selectively oxidized in peroxisomes </a:t>
            </a:r>
            <a:endParaRPr lang="en-US" dirty="0" smtClean="0"/>
          </a:p>
          <a:p>
            <a:r>
              <a:rPr lang="en-US" dirty="0" smtClean="0"/>
              <a:t>Not </a:t>
            </a:r>
            <a:r>
              <a:rPr lang="en-US" dirty="0" smtClean="0"/>
              <a:t>coupled to ETC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eroxide generated instead of O2 -&gt; H20 </a:t>
            </a:r>
            <a:endParaRPr lang="en-US" dirty="0" smtClean="0"/>
          </a:p>
          <a:p>
            <a:pPr lvl="1"/>
            <a:r>
              <a:rPr lang="en-US" dirty="0" smtClean="0"/>
              <a:t>Peroxide </a:t>
            </a:r>
            <a:r>
              <a:rPr lang="en-US" dirty="0" smtClean="0"/>
              <a:t>removed as catalase (no ATP </a:t>
            </a:r>
            <a:r>
              <a:rPr lang="en-US" dirty="0" smtClean="0"/>
              <a:t>generated here)</a:t>
            </a:r>
          </a:p>
          <a:p>
            <a:pPr lvl="1"/>
            <a:r>
              <a:rPr lang="en-US" dirty="0" smtClean="0"/>
              <a:t>SCFA and MCFA sent to mitochondria</a:t>
            </a:r>
            <a:endParaRPr lang="en-US" dirty="0" smtClean="0"/>
          </a:p>
          <a:p>
            <a:r>
              <a:rPr lang="en-US" dirty="0" smtClean="0"/>
              <a:t>Defects lead to accumulation of VLCFA (Zellweger syndrome)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577" y="1845547"/>
            <a:ext cx="3824048" cy="403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8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How does </a:t>
            </a:r>
            <a:r>
              <a:rPr lang="en-US" dirty="0" err="1" smtClean="0"/>
              <a:t>peroxisomal</a:t>
            </a:r>
            <a:r>
              <a:rPr lang="en-US" dirty="0" smtClean="0"/>
              <a:t> lipid oxidation differ from mitochondrial lipid oxidation?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terminal electron acceptor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rate limiting enzyme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substrate preferences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All of the above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97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Explain how triglyceride breakdown into glycerol and free fatty acids is controlled in adipocytes by hormonal signals.</a:t>
            </a:r>
          </a:p>
          <a:p>
            <a:r>
              <a:rPr lang="en-US" dirty="0" smtClean="0"/>
              <a:t>Explain how high carbohydrate diets affect fuel utilization, including effects on lipid fuel utilization. Describe at an endocrine level how this is thought to occur.</a:t>
            </a:r>
          </a:p>
          <a:p>
            <a:r>
              <a:rPr lang="en-US" dirty="0" smtClean="0"/>
              <a:t>Determine how much energy, in ATP equivalents, is released during the oxidation of a given fatty acid. Be able to relate the energy content of a fatty acid, in general to its physical properties (length and saturation).</a:t>
            </a:r>
          </a:p>
          <a:p>
            <a:r>
              <a:rPr lang="en-US" dirty="0" smtClean="0"/>
              <a:t>Explain the rate limiting steps of lipid oxidation.</a:t>
            </a:r>
          </a:p>
          <a:p>
            <a:r>
              <a:rPr lang="en-US" dirty="0" smtClean="0"/>
              <a:t>Explain how ketone bodies are converted to ATP in non-hepatic tissues, and what governs this specificity.</a:t>
            </a:r>
          </a:p>
          <a:p>
            <a:r>
              <a:rPr lang="en-US" dirty="0" smtClean="0"/>
              <a:t>Demonstrate an understanding of how how de novo lipogenesis and b-oxidation are </a:t>
            </a:r>
            <a:r>
              <a:rPr lang="en-US" dirty="0" err="1" smtClean="0"/>
              <a:t>reciprocately</a:t>
            </a:r>
            <a:r>
              <a:rPr lang="en-US" dirty="0" smtClean="0"/>
              <a:t> controlled.</a:t>
            </a:r>
          </a:p>
          <a:p>
            <a:r>
              <a:rPr lang="en-US" dirty="0" smtClean="0"/>
              <a:t>Describe how very long chain fatty acids are oxidized differently from long chain fatty acids.</a:t>
            </a:r>
          </a:p>
          <a:p>
            <a:r>
              <a:rPr lang="en-US" dirty="0" smtClean="0"/>
              <a:t>Explain how odd-numbered fatty acids are catabolized, including the importance of vitamin B12 in this process.</a:t>
            </a:r>
          </a:p>
          <a:p>
            <a:r>
              <a:rPr lang="en-US" dirty="0" smtClean="0"/>
              <a:t>Evaluate the role of transcriptional regulation and long </a:t>
            </a:r>
            <a:r>
              <a:rPr lang="en-US" smtClean="0"/>
              <a:t>term adaptations to </a:t>
            </a:r>
            <a:r>
              <a:rPr lang="en-US" dirty="0" smtClean="0"/>
              <a:t>fatty acid oxidative capacity.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43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b="1" u="sng" dirty="0" smtClean="0"/>
              <a:t>does not </a:t>
            </a:r>
            <a:r>
              <a:rPr lang="en-US" dirty="0" smtClean="0"/>
              <a:t>promote </a:t>
            </a:r>
            <a:r>
              <a:rPr lang="en-US" dirty="0" err="1" smtClean="0"/>
              <a:t>ketogenesis</a:t>
            </a:r>
            <a:r>
              <a:rPr lang="en-US" dirty="0" smtClean="0"/>
              <a:t>?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Lack of carbohydrates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Prolonged fasting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Reduced lipolysis in adipose tissue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Uncontrolled Type 1 Diabetes</a:t>
            </a:r>
          </a:p>
        </p:txBody>
      </p:sp>
    </p:spTree>
    <p:extLst>
      <p:ext uri="{BB962C8B-B14F-4D97-AF65-F5344CB8AC3E}">
        <p14:creationId xmlns:p14="http://schemas.microsoft.com/office/powerpoint/2010/main" val="70500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Which tissue or organ is the </a:t>
            </a:r>
            <a:r>
              <a:rPr lang="en-US" b="1" i="1" u="sng" dirty="0" smtClean="0"/>
              <a:t>most</a:t>
            </a:r>
            <a:r>
              <a:rPr lang="en-US" dirty="0" smtClean="0"/>
              <a:t> dependent on fatty acid oxidation for normal function?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White adipose tissue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Heart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Brain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Kidneys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17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Explain how triglyceride breakdown into glycerol and free fatty acids is controlled in adipocytes by hormonal signals.</a:t>
            </a:r>
          </a:p>
          <a:p>
            <a:r>
              <a:rPr lang="en-US" dirty="0" smtClean="0"/>
              <a:t>Explain how high carbohydrate diets affect fuel utilization, including effects on lipid fuel utilization. Describe at an endocrine level how this is thought to occur.</a:t>
            </a:r>
          </a:p>
          <a:p>
            <a:r>
              <a:rPr lang="en-US" dirty="0" smtClean="0"/>
              <a:t>Determine how much energy, in ATP equivalents, is released during the oxidation of a given fatty acid. Be able to relate the energy content of a fatty acid, in general to its physical properties (length and saturation).</a:t>
            </a:r>
          </a:p>
          <a:p>
            <a:r>
              <a:rPr lang="en-US" dirty="0" smtClean="0"/>
              <a:t>Explain the rate limiting steps of lipid oxidation.</a:t>
            </a:r>
          </a:p>
          <a:p>
            <a:r>
              <a:rPr lang="en-US" dirty="0" smtClean="0"/>
              <a:t>Explain how ketone bodies are converted to ATP in non-hepatic tissues, and what governs this specificity.</a:t>
            </a:r>
          </a:p>
          <a:p>
            <a:r>
              <a:rPr lang="en-US" dirty="0" smtClean="0"/>
              <a:t>Demonstrate an understanding of how how de novo lipogenesis and b-oxidation are </a:t>
            </a:r>
            <a:r>
              <a:rPr lang="en-US" dirty="0" err="1" smtClean="0"/>
              <a:t>reciprocately</a:t>
            </a:r>
            <a:r>
              <a:rPr lang="en-US" dirty="0" smtClean="0"/>
              <a:t> controlled.</a:t>
            </a:r>
          </a:p>
          <a:p>
            <a:r>
              <a:rPr lang="en-US" dirty="0" smtClean="0"/>
              <a:t>Describe how very long chain fatty acids are oxidized differently from long chain fatty acids.</a:t>
            </a:r>
          </a:p>
          <a:p>
            <a:r>
              <a:rPr lang="en-US" dirty="0" smtClean="0"/>
              <a:t>Explain how odd-numbered fatty acids are catabolized, including the importance of vitamin B12 in this process.</a:t>
            </a:r>
          </a:p>
          <a:p>
            <a:r>
              <a:rPr lang="en-US" dirty="0" smtClean="0"/>
              <a:t>Evaluate the role of transcriptional regulation and long term adaptations to fatty acid oxidative capacity.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Lipolysis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77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Triacylglycerol Breakdown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6763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Stored as triglycerides, used as fatty acids</a:t>
            </a:r>
          </a:p>
          <a:p>
            <a:r>
              <a:rPr lang="en-US" dirty="0" smtClean="0"/>
              <a:t>Brain and RBC </a:t>
            </a:r>
            <a:r>
              <a:rPr lang="en-US" u="sng" dirty="0" smtClean="0"/>
              <a:t>can not </a:t>
            </a:r>
            <a:r>
              <a:rPr lang="en-US" dirty="0" smtClean="0"/>
              <a:t>utilize lipids as energy source</a:t>
            </a:r>
          </a:p>
          <a:p>
            <a:r>
              <a:rPr lang="en-US" dirty="0" smtClean="0"/>
              <a:t>Hydrolysis of triacylglycerol yields: </a:t>
            </a:r>
            <a:r>
              <a:rPr lang="en-US" u="sng" dirty="0" smtClean="0"/>
              <a:t>Glycerol and</a:t>
            </a:r>
            <a:r>
              <a:rPr lang="en-US" u="sng" dirty="0"/>
              <a:t> </a:t>
            </a:r>
            <a:r>
              <a:rPr lang="en-US" u="sng" dirty="0" smtClean="0"/>
              <a:t>3 fatty acids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0132" t="64425" r="18500" b="9734"/>
          <a:stretch/>
        </p:blipFill>
        <p:spPr>
          <a:xfrm>
            <a:off x="6379776" y="2694649"/>
            <a:ext cx="3735087" cy="23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Lipolysis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Promoted by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Glucocorticoids (transcriptional)</a:t>
            </a:r>
          </a:p>
          <a:p>
            <a:r>
              <a:rPr lang="en-US" dirty="0" smtClean="0"/>
              <a:t>Adrenaline (protein phosphorylation)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814387" y="4026157"/>
            <a:ext cx="5183188" cy="823912"/>
          </a:xfrm>
        </p:spPr>
        <p:txBody>
          <a:bodyPr/>
          <a:lstStyle/>
          <a:p>
            <a:r>
              <a:rPr lang="en-US" dirty="0" smtClean="0"/>
              <a:t>Restricted by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814387" y="4850069"/>
            <a:ext cx="5183188" cy="3684588"/>
          </a:xfrm>
        </p:spPr>
        <p:txBody>
          <a:bodyPr/>
          <a:lstStyle/>
          <a:p>
            <a:r>
              <a:rPr lang="en-US" dirty="0" smtClean="0"/>
              <a:t>Insulin (protein </a:t>
            </a:r>
            <a:r>
              <a:rPr lang="en-US" dirty="0" err="1" smtClean="0"/>
              <a:t>dephosphorylation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000" y="2401863"/>
            <a:ext cx="6313000" cy="37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054593" y="1432292"/>
            <a:ext cx="2532807" cy="32451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19452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Under What Conditions is DNL Occurring?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21364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High Glucose, High Energy</a:t>
            </a:r>
          </a:p>
          <a:p>
            <a:pPr lvl="1"/>
            <a:r>
              <a:rPr lang="en-US" dirty="0" smtClean="0"/>
              <a:t>Needs lots of Acetyl-CoA/NADPH/ATP</a:t>
            </a:r>
          </a:p>
          <a:p>
            <a:r>
              <a:rPr lang="en-US" dirty="0" smtClean="0"/>
              <a:t>Contribution to overall lipid balance is due to </a:t>
            </a:r>
            <a:r>
              <a:rPr lang="en-US" b="1" dirty="0" smtClean="0"/>
              <a:t>sparing</a:t>
            </a:r>
            <a:r>
              <a:rPr lang="en-US" dirty="0" smtClean="0"/>
              <a:t> of fat when carbohydrates are present</a:t>
            </a:r>
          </a:p>
          <a:p>
            <a:r>
              <a:rPr lang="en-US" dirty="0" smtClean="0"/>
              <a:t>DNL still </a:t>
            </a:r>
            <a:r>
              <a:rPr lang="en-US" dirty="0" smtClean="0"/>
              <a:t>very important for fatty liver disease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564" y="1675052"/>
            <a:ext cx="4908437" cy="28038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94894" y="826622"/>
            <a:ext cx="2613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High Glucose Overfeeding</a:t>
            </a:r>
          </a:p>
          <a:p>
            <a:r>
              <a:rPr lang="en-US" dirty="0">
                <a:solidFill>
                  <a:schemeClr val="bg1"/>
                </a:solidFill>
              </a:rPr>
              <a:t>High Sucrose Overfeeding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71725" y="4839037"/>
            <a:ext cx="4596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McDevitt </a:t>
            </a:r>
            <a:r>
              <a:rPr lang="en-US" dirty="0"/>
              <a:t>RM, </a:t>
            </a:r>
            <a:r>
              <a:rPr lang="en-US" dirty="0" err="1"/>
              <a:t>Bott</a:t>
            </a:r>
            <a:r>
              <a:rPr lang="en-US" dirty="0"/>
              <a:t> SJ, Harding M, Coward WA, </a:t>
            </a:r>
            <a:r>
              <a:rPr lang="en-US" dirty="0" err="1"/>
              <a:t>Bluck</a:t>
            </a:r>
            <a:r>
              <a:rPr lang="en-US" dirty="0"/>
              <a:t> LJ, Prentice AM. De novo lipogenesis during controlled overfeeding with sucrose or glucose in lean and obese women. Am J </a:t>
            </a:r>
            <a:r>
              <a:rPr lang="en-US" dirty="0" err="1"/>
              <a:t>Clin</a:t>
            </a:r>
            <a:r>
              <a:rPr lang="en-US" dirty="0"/>
              <a:t> </a:t>
            </a:r>
            <a:r>
              <a:rPr lang="en-US" dirty="0" err="1"/>
              <a:t>Nutr</a:t>
            </a:r>
            <a:r>
              <a:rPr lang="en-US" dirty="0"/>
              <a:t> 2001; 74:737–46.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34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build="p"/>
      <p:bldP spid="5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1020</Words>
  <Application>Microsoft Macintosh PowerPoint</Application>
  <PresentationFormat>Widescreen</PresentationFormat>
  <Paragraphs>154</Paragraphs>
  <Slides>20</Slides>
  <Notes>6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Symbol</vt:lpstr>
      <vt:lpstr>Arial</vt:lpstr>
      <vt:lpstr>Office Theme</vt:lpstr>
      <vt:lpstr>Lipid Catabolism</vt:lpstr>
      <vt:lpstr>Quiz Question #1</vt:lpstr>
      <vt:lpstr>Quiz Question #2</vt:lpstr>
      <vt:lpstr>Quiz Question #3</vt:lpstr>
      <vt:lpstr>Learning Objectives</vt:lpstr>
      <vt:lpstr>Lipolysis</vt:lpstr>
      <vt:lpstr>Why Triacylglycerol Breakdown</vt:lpstr>
      <vt:lpstr>Regulation of Lipolysis</vt:lpstr>
      <vt:lpstr>Under What Conditions is DNL Occurring?</vt:lpstr>
      <vt:lpstr>Dual Macronutrient Economy Hypothesis</vt:lpstr>
      <vt:lpstr>Fatty Acid Activation</vt:lpstr>
      <vt:lpstr>Fatty Acid Transport into Mitochondria</vt:lpstr>
      <vt:lpstr>Where does carnitine come from?</vt:lpstr>
      <vt:lpstr>Co-ordinate regulation of lipogenesis and b-oxidation by ACC</vt:lpstr>
      <vt:lpstr>Chronic Regulation of Fatty Acid Oxidation</vt:lpstr>
      <vt:lpstr>Sequential b-oxidation</vt:lpstr>
      <vt:lpstr>Unsaturated Fatty Acids and Chain Length</vt:lpstr>
      <vt:lpstr>Calculating Energy Content From Fatty Acids</vt:lpstr>
      <vt:lpstr>Peroxisomal Beta Oxidation</vt:lpstr>
      <vt:lpstr>Learning Objectives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Lipid Catabolism</dc:title>
  <dc:creator>Dave Bridges</dc:creator>
  <cp:lastModifiedBy>Dave Bridges</cp:lastModifiedBy>
  <cp:revision>13</cp:revision>
  <dcterms:created xsi:type="dcterms:W3CDTF">2017-11-26T13:46:03Z</dcterms:created>
  <dcterms:modified xsi:type="dcterms:W3CDTF">2017-11-26T14:56:25Z</dcterms:modified>
</cp:coreProperties>
</file>

<file path=docProps/thumbnail.jpeg>
</file>